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6" r:id="rId3"/>
    <p:sldId id="265" r:id="rId4"/>
    <p:sldId id="258" r:id="rId5"/>
    <p:sldId id="276" r:id="rId6"/>
    <p:sldId id="264"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60"/>
    <p:restoredTop sz="81298"/>
  </p:normalViewPr>
  <p:slideViewPr>
    <p:cSldViewPr snapToGrid="0">
      <p:cViewPr varScale="1">
        <p:scale>
          <a:sx n="129" d="100"/>
          <a:sy n="129" d="100"/>
        </p:scale>
        <p:origin x="1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conomist.com/graphic-detail/2021/10/15/squid-game-is-only-the-latest-netflix-hit-to-break-the-language-barri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The show remains </a:t>
            </a:r>
            <a:r>
              <a:rPr lang="en-GB" b="0" i="0" dirty="0">
                <a:effectLst/>
                <a:latin typeface="MiloTE"/>
                <a:hlinkClick r:id="rId3"/>
              </a:rPr>
              <a:t>Netflix’s biggest-ever hit</a:t>
            </a:r>
            <a:r>
              <a:rPr lang="en-GB" b="0" i="0" dirty="0">
                <a:solidFill>
                  <a:srgbClr val="0D0D0D"/>
                </a:solidFill>
                <a:effectLst/>
                <a:latin typeface="MiloTE"/>
              </a:rPr>
              <a:t>: in the first month after its release subscribers spent around 1.65bn hours watching it, equivalent to 190,000 years.</a:t>
            </a:r>
            <a:endParaRPr lang="en-GB" dirty="0"/>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3</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TV-MA (Mature Audience) shows have seen a significant increase, peaking around 2019, which suggests a strong trend toward content aimed at adult audiences. TV-14 (suitable for viewers over 14) also shows an increasing trend but less pronounced than TV-MA.</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average line indicates that both TV-MA and TV-14 productions are above the average number of shows produced, which shows a clear inclination towards these categories.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heatmaps provide a visual representation of the average IMDb scores and votes across different maturity ratings over time. The heatmap for scores shows moderate to high scores across all maturity ratings without a clear pattern favouring one rating over another. The heatmap for votes shows more pronounced hotspots, especially for TV-MA content in recent years, indicating higher engagement.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matrix displays the correlation between age certification numeric values, IMDb scores, and votes. There is a very weak negative correlation between maturity rating and IMDb score, and a weak positive correlation between IMDb scores and votes. This suggests that higher-rated content does not necessarily score better, but shows that higher scores do tend to receive more votes.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dirty="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Number of Reality TV Shows Made Per Year (Starting from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line graph indicates the number of reality TV shows produced each year from 2007 onwards. There is a notable peak in 2020, which could be associated with the onset of the COVID-19 pandemic. The trend shows an increase from previous years, suggesting a rise in the production of reality TV shows during the pandemic. However, in 2022, there is a sharp decline, indicating that the increase was not sustained post-pandemic.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20</a:t>
            </a:fld>
            <a:endParaRPr lang="en-GB"/>
          </a:p>
        </p:txBody>
      </p:sp>
    </p:spTree>
    <p:extLst>
      <p:ext uri="{BB962C8B-B14F-4D97-AF65-F5344CB8AC3E}">
        <p14:creationId xmlns:p14="http://schemas.microsoft.com/office/powerpoint/2010/main" val="3620483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IMDb Votes for Reality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bar chart presents the total IMDb votes for reality TV shows per year. There is a peak in 2020, supporting the previous chart's implication of the increased popularity of reality shows during the pandemic. The votes are significantly higher compared to other years, including the preceding and following years. This suggests that while production dropped in 2022, viewer engagement in terms of votes remained relatively high.</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21</a:t>
            </a:fld>
            <a:endParaRPr lang="en-GB"/>
          </a:p>
        </p:txBody>
      </p:sp>
    </p:spTree>
    <p:extLst>
      <p:ext uri="{BB962C8B-B14F-4D97-AF65-F5344CB8AC3E}">
        <p14:creationId xmlns:p14="http://schemas.microsoft.com/office/powerpoint/2010/main" val="4559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Average IMDb Score per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horizontal bar chart compares the average IMDb scores across various genres, with a particular emphasis on reality TV, which has one of the lowest scores. This implies that while reality TV may have a solid viewer base, it does not necessarily translate into high critical acclaim or high scores on IMDb.</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000000"/>
                </a:solidFill>
                <a:effectLst/>
                <a:latin typeface="Söhne"/>
              </a:rPr>
              <a:t>Overall Summary</a:t>
            </a:r>
            <a:r>
              <a:rPr lang="en-GB" b="0" i="0" dirty="0">
                <a:solidFill>
                  <a:srgbClr val="000000"/>
                </a:solidFill>
                <a:effectLst/>
                <a:latin typeface="Söhne"/>
              </a:rPr>
              <a:t>:</a:t>
            </a:r>
          </a:p>
          <a:p>
            <a:pPr algn="l">
              <a:buFont typeface="Arial" panose="020B0604020202020204" pitchFamily="34" charset="0"/>
              <a:buChar char="•"/>
            </a:pPr>
            <a:r>
              <a:rPr lang="en-GB" b="0" i="0" dirty="0">
                <a:solidFill>
                  <a:srgbClr val="000000"/>
                </a:solidFill>
                <a:effectLst/>
                <a:latin typeface="Söhne"/>
              </a:rPr>
              <a:t>Sci-fi and action genres appear to engage viewers the most, leading to higher average IMDb votes.</a:t>
            </a:r>
          </a:p>
          <a:p>
            <a:pPr algn="l">
              <a:buFont typeface="Arial" panose="020B0604020202020204" pitchFamily="34" charset="0"/>
              <a:buChar char="•"/>
            </a:pPr>
            <a:r>
              <a:rPr lang="en-GB" b="0" i="0" dirty="0">
                <a:solidFill>
                  <a:srgbClr val="000000"/>
                </a:solidFill>
                <a:effectLst/>
                <a:latin typeface="Söhne"/>
              </a:rPr>
              <a:t>There has been a significant rise in the production of reality TV shows, especially around 2021.</a:t>
            </a:r>
          </a:p>
          <a:p>
            <a:pPr algn="l">
              <a:buFont typeface="Arial" panose="020B0604020202020204" pitchFamily="34" charset="0"/>
              <a:buChar char="•"/>
            </a:pPr>
            <a:r>
              <a:rPr lang="en-GB" b="0" i="0" dirty="0">
                <a:solidFill>
                  <a:srgbClr val="000000"/>
                </a:solidFill>
                <a:effectLst/>
                <a:latin typeface="Söhne"/>
              </a:rPr>
              <a:t>While the number of IMDb votes for reality shows has been increasing, indicating popularity, the average IMDb score for reality shows is lower compared to other genres.</a:t>
            </a:r>
          </a:p>
          <a:p>
            <a:pPr algn="l">
              <a:buFont typeface="Arial" panose="020B0604020202020204" pitchFamily="34" charset="0"/>
              <a:buChar char="•"/>
            </a:pPr>
            <a:r>
              <a:rPr lang="en-GB" b="0" i="0" dirty="0">
                <a:solidFill>
                  <a:srgbClr val="000000"/>
                </a:solidFill>
                <a:effectLst/>
                <a:latin typeface="Söhne"/>
              </a:rPr>
              <a:t>The data suggests that while reality TV shows may be widely watched and voted on, they tend to have lower ratings, which may reflect critical reception or viewer satisfaction.</a:t>
            </a:r>
          </a:p>
          <a:p>
            <a:pPr algn="l"/>
            <a:br>
              <a:rPr lang="en-GB" b="0" i="0" dirty="0">
                <a:solidFill>
                  <a:srgbClr val="000000"/>
                </a:solidFill>
                <a:effectLst/>
                <a:latin typeface="Inter"/>
              </a:rPr>
            </a:br>
            <a:endParaRPr lang="en-GB" b="0" i="0" dirty="0">
              <a:solidFill>
                <a:srgbClr val="000000"/>
              </a:solidFill>
              <a:effectLst/>
              <a:latin typeface="Inter"/>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22</a:t>
            </a:fld>
            <a:endParaRPr lang="en-GB"/>
          </a:p>
        </p:txBody>
      </p:sp>
    </p:spTree>
    <p:extLst>
      <p:ext uri="{BB962C8B-B14F-4D97-AF65-F5344CB8AC3E}">
        <p14:creationId xmlns:p14="http://schemas.microsoft.com/office/powerpoint/2010/main" val="392104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dataset contains 1,670 data points, each representing a different show on Netflix, with details such as the title, release year, age certification, runtime, language, genres, production countries, number of seasons, IMDb score, and IMDb votes. It is a comprehensive collection of data pertaining to Netflix shows, useful for analysis of content trends, popularity, and distribution.</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6</a:t>
            </a:fld>
            <a:endParaRPr lang="en-GB"/>
          </a:p>
        </p:txBody>
      </p:sp>
    </p:spTree>
    <p:extLst>
      <p:ext uri="{BB962C8B-B14F-4D97-AF65-F5344CB8AC3E}">
        <p14:creationId xmlns:p14="http://schemas.microsoft.com/office/powerpoint/2010/main" val="373425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Yearly Trend in Netflix TV Shows Production Since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graph demonstrates a significant investment in original content by Netflix over the years, particularly from 2015 leading up to the peak. This trend aligns with Netflix’s strategy to expand its library of original content as a differentiator in the competitive streaming market. The sharp decrease in the most recent year could be indicative of various factors such as strategic realignment, budget constraints, changes in consumer preferences, or external factors such as the global COVID-19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Trend of Top 10 Genre Production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We identified growth patterns of each genre, with drama and comedy seeing substantial increases. There is a general upward trend for all top genres, indicating an increase in diversity of content.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visualizes the production counts of the top ten genres on Netflix from 2007 onwards. The heatmap provides a colour-coded representation of the number of shows produced in the top genres over time. Darker colours represent a higher production count.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Drama, comedy, and action genres dominate the production, with the drama genre experiencing the highest production numbers, especially in recent years.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This heatmap is valuable for understanding how Netflix has varied its content production over time, focusing on certain genres that align with its strategic goals or viewer demand trends. It also illustrates the platform's response to the evolving entertainment landscape.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Peaks in productions of certain languages like Japanese and Korean reflect a successful penetration into these markets, capitalizing on the global popularity of K-dramas and anime.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10</a:t>
            </a:fld>
            <a:endParaRPr lang="en-GB"/>
          </a:p>
        </p:txBody>
      </p:sp>
    </p:spTree>
    <p:extLst>
      <p:ext uri="{BB962C8B-B14F-4D97-AF65-F5344CB8AC3E}">
        <p14:creationId xmlns:p14="http://schemas.microsoft.com/office/powerpoint/2010/main" val="25002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shows the trend in the top foreign languages, with a noticeable increase in production in Japanese, Korean, and Spanish, indicating a strategic focus on these markets.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kaggle.com/datasets/maso0dahmed/netflix-movies-and-shows/data"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5"/>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voting&#10;&#10;Description automatically generated with medium confidence">
            <a:extLst>
              <a:ext uri="{FF2B5EF4-FFF2-40B4-BE49-F238E27FC236}">
                <a16:creationId xmlns:a16="http://schemas.microsoft.com/office/drawing/2014/main" id="{1337B602-E779-6AAA-4CC8-A44E996528FE}"/>
              </a:ext>
            </a:extLst>
          </p:cNvPr>
          <p:cNvPicPr>
            <a:picLocks noChangeAspect="1"/>
          </p:cNvPicPr>
          <p:nvPr/>
        </p:nvPicPr>
        <p:blipFill rotWithShape="1">
          <a:blip r:embed="rId3"/>
          <a:srcRect t="6088"/>
          <a:stretch/>
        </p:blipFill>
        <p:spPr>
          <a:xfrm>
            <a:off x="2209800" y="1195753"/>
            <a:ext cx="7772400" cy="5109449"/>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bars&#10;&#10;Description automatically generated with medium confidence">
            <a:extLst>
              <a:ext uri="{FF2B5EF4-FFF2-40B4-BE49-F238E27FC236}">
                <a16:creationId xmlns:a16="http://schemas.microsoft.com/office/drawing/2014/main" id="{7CDD3E05-E70B-11C4-299B-597EE06EC1A2}"/>
              </a:ext>
            </a:extLst>
          </p:cNvPr>
          <p:cNvPicPr>
            <a:picLocks noChangeAspect="1"/>
          </p:cNvPicPr>
          <p:nvPr/>
        </p:nvPicPr>
        <p:blipFill rotWithShape="1">
          <a:blip r:embed="rId3"/>
          <a:srcRect t="7434"/>
          <a:stretch/>
        </p:blipFill>
        <p:spPr>
          <a:xfrm>
            <a:off x="2209800" y="1195753"/>
            <a:ext cx="7772400" cy="5036234"/>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dots&#10;&#10;Description automatically generated">
            <a:extLst>
              <a:ext uri="{FF2B5EF4-FFF2-40B4-BE49-F238E27FC236}">
                <a16:creationId xmlns:a16="http://schemas.microsoft.com/office/drawing/2014/main" id="{992E6FAC-80FB-42D8-DC07-9FCE654DE57D}"/>
              </a:ext>
            </a:extLst>
          </p:cNvPr>
          <p:cNvPicPr>
            <a:picLocks noChangeAspect="1"/>
          </p:cNvPicPr>
          <p:nvPr/>
        </p:nvPicPr>
        <p:blipFill rotWithShape="1">
          <a:blip r:embed="rId3"/>
          <a:srcRect l="6636" t="7003" r="5279"/>
          <a:stretch/>
        </p:blipFill>
        <p:spPr>
          <a:xfrm>
            <a:off x="2672861" y="1266092"/>
            <a:ext cx="6846278" cy="505968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of a number of red bars&#10;&#10;Description automatically generated">
            <a:extLst>
              <a:ext uri="{FF2B5EF4-FFF2-40B4-BE49-F238E27FC236}">
                <a16:creationId xmlns:a16="http://schemas.microsoft.com/office/drawing/2014/main" id="{EAE66785-402A-E529-EBE6-E4BF9F361956}"/>
              </a:ext>
            </a:extLst>
          </p:cNvPr>
          <p:cNvPicPr>
            <a:picLocks noChangeAspect="1"/>
          </p:cNvPicPr>
          <p:nvPr/>
        </p:nvPicPr>
        <p:blipFill rotWithShape="1">
          <a:blip r:embed="rId3"/>
          <a:srcRect l="5128" t="6572" r="4675"/>
          <a:stretch/>
        </p:blipFill>
        <p:spPr>
          <a:xfrm>
            <a:off x="2590799" y="1125415"/>
            <a:ext cx="7010401" cy="5083126"/>
          </a:xfrm>
          <a:prstGeom prst="rect">
            <a:avLst/>
          </a:prstGeom>
        </p:spPr>
      </p:pic>
      <p:pic>
        <p:nvPicPr>
          <p:cNvPr id="8" name="Picture 7" descr="A graph of a number of red bars&#10;&#10;Description automatically generated">
            <a:extLst>
              <a:ext uri="{FF2B5EF4-FFF2-40B4-BE49-F238E27FC236}">
                <a16:creationId xmlns:a16="http://schemas.microsoft.com/office/drawing/2014/main" id="{E999CDB7-EAB4-C2A6-AE63-61DCE0513077}"/>
              </a:ext>
            </a:extLst>
          </p:cNvPr>
          <p:cNvPicPr>
            <a:picLocks noChangeAspect="1"/>
          </p:cNvPicPr>
          <p:nvPr/>
        </p:nvPicPr>
        <p:blipFill rotWithShape="1">
          <a:blip r:embed="rId3"/>
          <a:srcRect l="5128" t="6572" r="4675"/>
          <a:stretch/>
        </p:blipFill>
        <p:spPr>
          <a:xfrm>
            <a:off x="2743199" y="1277815"/>
            <a:ext cx="7010401" cy="5083126"/>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with red lines&#10;&#10;Description automatically generated">
            <a:extLst>
              <a:ext uri="{FF2B5EF4-FFF2-40B4-BE49-F238E27FC236}">
                <a16:creationId xmlns:a16="http://schemas.microsoft.com/office/drawing/2014/main" id="{ECAEBBC0-1F23-CD2D-D9DF-AC59493C5636}"/>
              </a:ext>
            </a:extLst>
          </p:cNvPr>
          <p:cNvPicPr>
            <a:picLocks noChangeAspect="1"/>
          </p:cNvPicPr>
          <p:nvPr/>
        </p:nvPicPr>
        <p:blipFill rotWithShape="1">
          <a:blip r:embed="rId3"/>
          <a:srcRect l="6917" t="6572" r="6485"/>
          <a:stretch/>
        </p:blipFill>
        <p:spPr>
          <a:xfrm>
            <a:off x="2730623" y="1187287"/>
            <a:ext cx="6730754" cy="5083126"/>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3"/>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3"/>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3"/>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2"/>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2"/>
            <a:extLst>
              <a:ext uri="{FF2B5EF4-FFF2-40B4-BE49-F238E27FC236}">
                <a16:creationId xmlns:a16="http://schemas.microsoft.com/office/drawing/2014/main" id="{A6BEEB29-DB77-0D40-CF3D-60E4BDFB6F08}"/>
              </a:ext>
            </a:extLst>
          </p:cNvPr>
          <p:cNvPicPr>
            <a:picLocks noChangeAspect="1"/>
          </p:cNvPicPr>
          <p:nvPr/>
        </p:nvPicPr>
        <p:blipFill>
          <a:blip r:embed="rId3"/>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4"/>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3"/>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2034</Words>
  <Application>Microsoft Macintosh PowerPoint</Application>
  <PresentationFormat>Widescreen</PresentationFormat>
  <Paragraphs>118</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39</cp:revision>
  <cp:lastPrinted>2023-12-01T15:45:22Z</cp:lastPrinted>
  <dcterms:created xsi:type="dcterms:W3CDTF">2023-11-30T14:21:50Z</dcterms:created>
  <dcterms:modified xsi:type="dcterms:W3CDTF">2023-12-04T15:29:37Z</dcterms:modified>
</cp:coreProperties>
</file>